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7" r:id="rId2"/>
    <p:sldId id="375" r:id="rId3"/>
    <p:sldId id="518" r:id="rId4"/>
    <p:sldId id="517" r:id="rId5"/>
    <p:sldId id="412" r:id="rId6"/>
    <p:sldId id="413" r:id="rId7"/>
    <p:sldId id="538" r:id="rId8"/>
    <p:sldId id="521" r:id="rId9"/>
    <p:sldId id="415" r:id="rId10"/>
    <p:sldId id="522" r:id="rId11"/>
    <p:sldId id="524" r:id="rId12"/>
    <p:sldId id="525" r:id="rId13"/>
    <p:sldId id="526" r:id="rId14"/>
    <p:sldId id="527" r:id="rId15"/>
    <p:sldId id="528" r:id="rId16"/>
    <p:sldId id="47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471" r:id="rId27"/>
    <p:sldId id="477" r:id="rId28"/>
    <p:sldId id="539" r:id="rId29"/>
    <p:sldId id="540" r:id="rId30"/>
    <p:sldId id="541" r:id="rId31"/>
    <p:sldId id="414" r:id="rId32"/>
    <p:sldId id="542" r:id="rId33"/>
    <p:sldId id="523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46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79058" autoAdjust="0"/>
  </p:normalViewPr>
  <p:slideViewPr>
    <p:cSldViewPr>
      <p:cViewPr varScale="1">
        <p:scale>
          <a:sx n="59" d="100"/>
          <a:sy n="59" d="100"/>
        </p:scale>
        <p:origin x="17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1)</a:t>
          </a:r>
          <a:r>
            <a:rPr lang="tr-TR" dirty="0" smtClean="0"/>
            <a:t> Devamlı bilgisayarda oyun oynamak istiyorum.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10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Geç saatlere kadar bilgisayar başında oturmaktan uykusuz kalıyorum.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4E40302-747E-4224-8540-5F0DED81DDAA}" type="presOf" srcId="{A3A1A164-9A30-48A1-BC7A-F97DA2DAEB4F}" destId="{9878A4AC-9637-4D5D-81F6-D2A78DA5E0B1}" srcOrd="1" destOrd="0" presId="urn:microsoft.com/office/officeart/2005/8/layout/target3"/>
    <dgm:cxn modelId="{4B05E116-6ED2-41FC-8E67-4C3280F1BA8D}" type="presOf" srcId="{A3A1A164-9A30-48A1-BC7A-F97DA2DAEB4F}" destId="{94A2F810-B32D-4268-9671-85B63FEEEFEF}" srcOrd="0" destOrd="0" presId="urn:microsoft.com/office/officeart/2005/8/layout/target3"/>
    <dgm:cxn modelId="{D6B2B570-0A27-456C-819C-38FBA70D3AF2}" type="presOf" srcId="{2D318D19-66A0-4865-BA09-96114A896C75}" destId="{3259D87D-7509-417F-AB19-1F422228504B}" srcOrd="0" destOrd="0" presId="urn:microsoft.com/office/officeart/2005/8/layout/target3"/>
    <dgm:cxn modelId="{52D3D70C-5B9D-47D9-A03C-3B2AA4E2CE7C}" type="presParOf" srcId="{3259D87D-7509-417F-AB19-1F422228504B}" destId="{96F02EF8-5DC7-48B8-90D2-A3DA91170803}" srcOrd="0" destOrd="0" presId="urn:microsoft.com/office/officeart/2005/8/layout/target3"/>
    <dgm:cxn modelId="{AB35C2F6-F0B6-4FF4-B41D-F3B5C83F39EC}" type="presParOf" srcId="{3259D87D-7509-417F-AB19-1F422228504B}" destId="{D8243531-9D3F-43F4-90F6-806227E7E4C6}" srcOrd="1" destOrd="0" presId="urn:microsoft.com/office/officeart/2005/8/layout/target3"/>
    <dgm:cxn modelId="{E13BF5D0-9524-45ED-A0A6-16B820FA1DD1}" type="presParOf" srcId="{3259D87D-7509-417F-AB19-1F422228504B}" destId="{94A2F810-B32D-4268-9671-85B63FEEEFEF}" srcOrd="2" destOrd="0" presId="urn:microsoft.com/office/officeart/2005/8/layout/target3"/>
    <dgm:cxn modelId="{59B4CD01-687A-4E70-A4EE-1B740A6D9F9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“Hiçbir zaman” ifadeleriniz çoğunluktaysa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Teknoloji konusunda gayet iyi durumdasınız.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“Bazen” ifadeleriniz çoğunluktaysa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Ufak tefek düzeltmelerle sorunu halledebilirsiniz.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“Her zaman” ifadeleriniz çoğunluktaysa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Acil durum sirenleri çalıyor demektir. Acilen teknoloji kullanımınızda önlemler almalı, köklü değişiklikler yapmalısınız.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2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Bilgisayar başında zamanın nasıl geçtiğini fark edemiyorum.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46B47A-DB5A-4678-BDBD-225DB30F9140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AC220AA-8365-4A25-BE29-6A69BB0AEAB0}" type="presOf" srcId="{A3A1A164-9A30-48A1-BC7A-F97DA2DAEB4F}" destId="{9878A4AC-9637-4D5D-81F6-D2A78DA5E0B1}" srcOrd="1" destOrd="0" presId="urn:microsoft.com/office/officeart/2005/8/layout/target3"/>
    <dgm:cxn modelId="{692D647C-4782-45A2-B35F-401F1D57701F}" type="presOf" srcId="{A3A1A164-9A30-48A1-BC7A-F97DA2DAEB4F}" destId="{94A2F810-B32D-4268-9671-85B63FEEEFEF}" srcOrd="0" destOrd="0" presId="urn:microsoft.com/office/officeart/2005/8/layout/target3"/>
    <dgm:cxn modelId="{1D3994A1-907E-4C65-BA38-FA2B808D773C}" type="presParOf" srcId="{3259D87D-7509-417F-AB19-1F422228504B}" destId="{96F02EF8-5DC7-48B8-90D2-A3DA91170803}" srcOrd="0" destOrd="0" presId="urn:microsoft.com/office/officeart/2005/8/layout/target3"/>
    <dgm:cxn modelId="{9E9ADC88-AC83-44F9-8B2D-365E8F50225B}" type="presParOf" srcId="{3259D87D-7509-417F-AB19-1F422228504B}" destId="{D8243531-9D3F-43F4-90F6-806227E7E4C6}" srcOrd="1" destOrd="0" presId="urn:microsoft.com/office/officeart/2005/8/layout/target3"/>
    <dgm:cxn modelId="{863245C8-3CFA-453F-8BDE-1DF17277DCBA}" type="presParOf" srcId="{3259D87D-7509-417F-AB19-1F422228504B}" destId="{94A2F810-B32D-4268-9671-85B63FEEEFEF}" srcOrd="2" destOrd="0" presId="urn:microsoft.com/office/officeart/2005/8/layout/target3"/>
    <dgm:cxn modelId="{1A38932F-B527-4174-932A-937ADA8F342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3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Yemeklerimi bilgisayarın başında yiyorum.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1C268FF-CF26-4FB3-9D69-54EBB330411B}" type="presOf" srcId="{A3A1A164-9A30-48A1-BC7A-F97DA2DAEB4F}" destId="{9878A4AC-9637-4D5D-81F6-D2A78DA5E0B1}" srcOrd="1" destOrd="0" presId="urn:microsoft.com/office/officeart/2005/8/layout/target3"/>
    <dgm:cxn modelId="{5A68A910-5F78-49D5-8BB8-794F7369DD21}" type="presOf" srcId="{2D318D19-66A0-4865-BA09-96114A896C75}" destId="{3259D87D-7509-417F-AB19-1F422228504B}" srcOrd="0" destOrd="0" presId="urn:microsoft.com/office/officeart/2005/8/layout/target3"/>
    <dgm:cxn modelId="{C10B876E-FDF9-4B82-BFD0-A5726AB6EAF2}" type="presOf" srcId="{A3A1A164-9A30-48A1-BC7A-F97DA2DAEB4F}" destId="{94A2F810-B32D-4268-9671-85B63FEEEFEF}" srcOrd="0" destOrd="0" presId="urn:microsoft.com/office/officeart/2005/8/layout/target3"/>
    <dgm:cxn modelId="{CF3DE009-5A21-46D3-80CD-A10CB101DEF1}" type="presParOf" srcId="{3259D87D-7509-417F-AB19-1F422228504B}" destId="{96F02EF8-5DC7-48B8-90D2-A3DA91170803}" srcOrd="0" destOrd="0" presId="urn:microsoft.com/office/officeart/2005/8/layout/target3"/>
    <dgm:cxn modelId="{1F990995-3BA3-4C75-A107-2053CE1AE6A8}" type="presParOf" srcId="{3259D87D-7509-417F-AB19-1F422228504B}" destId="{D8243531-9D3F-43F4-90F6-806227E7E4C6}" srcOrd="1" destOrd="0" presId="urn:microsoft.com/office/officeart/2005/8/layout/target3"/>
    <dgm:cxn modelId="{A1962F85-EBD0-4A50-8CAC-DB949B031461}" type="presParOf" srcId="{3259D87D-7509-417F-AB19-1F422228504B}" destId="{94A2F810-B32D-4268-9671-85B63FEEEFEF}" srcOrd="2" destOrd="0" presId="urn:microsoft.com/office/officeart/2005/8/layout/target3"/>
    <dgm:cxn modelId="{08E556A4-6882-4F25-9D3D-5C9107B3698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4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İnternette vakit geçirmek için arkadaşlarımla beraber olmaktan vazgeçiyorum.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482EFE-77AA-4C27-8292-1A1756660401}" type="presOf" srcId="{2D318D19-66A0-4865-BA09-96114A896C75}" destId="{3259D87D-7509-417F-AB19-1F422228504B}" srcOrd="0" destOrd="0" presId="urn:microsoft.com/office/officeart/2005/8/layout/target3"/>
    <dgm:cxn modelId="{2CA9C5CA-9AA9-4200-9464-A3DD75BDE1F9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6F211D5-FC90-4F31-953E-2B5FB24D2E9A}" type="presOf" srcId="{A3A1A164-9A30-48A1-BC7A-F97DA2DAEB4F}" destId="{94A2F810-B32D-4268-9671-85B63FEEEFEF}" srcOrd="0" destOrd="0" presId="urn:microsoft.com/office/officeart/2005/8/layout/target3"/>
    <dgm:cxn modelId="{C3202FD2-6AAE-4B4B-920E-7A2263DDD30C}" type="presParOf" srcId="{3259D87D-7509-417F-AB19-1F422228504B}" destId="{96F02EF8-5DC7-48B8-90D2-A3DA91170803}" srcOrd="0" destOrd="0" presId="urn:microsoft.com/office/officeart/2005/8/layout/target3"/>
    <dgm:cxn modelId="{A109671E-2F8D-4100-B0F3-FE7A43AA530C}" type="presParOf" srcId="{3259D87D-7509-417F-AB19-1F422228504B}" destId="{D8243531-9D3F-43F4-90F6-806227E7E4C6}" srcOrd="1" destOrd="0" presId="urn:microsoft.com/office/officeart/2005/8/layout/target3"/>
    <dgm:cxn modelId="{C0856D33-AD2B-408A-97CA-BAF231DCFE99}" type="presParOf" srcId="{3259D87D-7509-417F-AB19-1F422228504B}" destId="{94A2F810-B32D-4268-9671-85B63FEEEFEF}" srcOrd="2" destOrd="0" presId="urn:microsoft.com/office/officeart/2005/8/layout/target3"/>
    <dgm:cxn modelId="{F5F63FF9-2C97-4102-950C-87DB58E7191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5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İnternette geçirdiğim süreyi azaltmak istediğimde bunu bir türlü başaramıyorum.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D9548A8-458A-4922-9C80-B26983CC4163}" type="presOf" srcId="{A3A1A164-9A30-48A1-BC7A-F97DA2DAEB4F}" destId="{9878A4AC-9637-4D5D-81F6-D2A78DA5E0B1}" srcOrd="1" destOrd="0" presId="urn:microsoft.com/office/officeart/2005/8/layout/target3"/>
    <dgm:cxn modelId="{F5480A0F-0BB9-49D9-A598-0609BC23CE1F}" type="presOf" srcId="{2D318D19-66A0-4865-BA09-96114A896C75}" destId="{3259D87D-7509-417F-AB19-1F422228504B}" srcOrd="0" destOrd="0" presId="urn:microsoft.com/office/officeart/2005/8/layout/target3"/>
    <dgm:cxn modelId="{C7519BDE-A881-4B3C-BF00-B807503A6E3E}" type="presOf" srcId="{A3A1A164-9A30-48A1-BC7A-F97DA2DAEB4F}" destId="{94A2F810-B32D-4268-9671-85B63FEEEFEF}" srcOrd="0" destOrd="0" presId="urn:microsoft.com/office/officeart/2005/8/layout/target3"/>
    <dgm:cxn modelId="{D9A99D13-70B3-4AEF-9F86-E348209CCFB0}" type="presParOf" srcId="{3259D87D-7509-417F-AB19-1F422228504B}" destId="{96F02EF8-5DC7-48B8-90D2-A3DA91170803}" srcOrd="0" destOrd="0" presId="urn:microsoft.com/office/officeart/2005/8/layout/target3"/>
    <dgm:cxn modelId="{7AA390B1-7688-4A2B-B599-1C04D2CBD907}" type="presParOf" srcId="{3259D87D-7509-417F-AB19-1F422228504B}" destId="{D8243531-9D3F-43F4-90F6-806227E7E4C6}" srcOrd="1" destOrd="0" presId="urn:microsoft.com/office/officeart/2005/8/layout/target3"/>
    <dgm:cxn modelId="{AE729E95-12D5-45E3-ACA4-0698D71A1A20}" type="presParOf" srcId="{3259D87D-7509-417F-AB19-1F422228504B}" destId="{94A2F810-B32D-4268-9671-85B63FEEEFEF}" srcOrd="2" destOrd="0" presId="urn:microsoft.com/office/officeart/2005/8/layout/target3"/>
    <dgm:cxn modelId="{99309FBE-02C8-47ED-9A2B-18F94090B69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6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 yüzünden derslerimi ihmal ediyorum.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50B31D8-C7E0-4328-BCD6-550306882D59}" type="presOf" srcId="{A3A1A164-9A30-48A1-BC7A-F97DA2DAEB4F}" destId="{9878A4AC-9637-4D5D-81F6-D2A78DA5E0B1}" srcOrd="1" destOrd="0" presId="urn:microsoft.com/office/officeart/2005/8/layout/target3"/>
    <dgm:cxn modelId="{C8055736-A541-4EDB-9B3B-07E813799BF7}" type="presOf" srcId="{A3A1A164-9A30-48A1-BC7A-F97DA2DAEB4F}" destId="{94A2F810-B32D-4268-9671-85B63FEEEFEF}" srcOrd="0" destOrd="0" presId="urn:microsoft.com/office/officeart/2005/8/layout/target3"/>
    <dgm:cxn modelId="{9910CE58-5E6D-4A59-B1BB-7156390AF5D8}" type="presOf" srcId="{2D318D19-66A0-4865-BA09-96114A896C75}" destId="{3259D87D-7509-417F-AB19-1F422228504B}" srcOrd="0" destOrd="0" presId="urn:microsoft.com/office/officeart/2005/8/layout/target3"/>
    <dgm:cxn modelId="{57435CFE-F7B4-4A60-B3E8-4E2C97E4F8FE}" type="presParOf" srcId="{3259D87D-7509-417F-AB19-1F422228504B}" destId="{96F02EF8-5DC7-48B8-90D2-A3DA91170803}" srcOrd="0" destOrd="0" presId="urn:microsoft.com/office/officeart/2005/8/layout/target3"/>
    <dgm:cxn modelId="{968B3CDA-36BE-4F29-A9EF-957897E05374}" type="presParOf" srcId="{3259D87D-7509-417F-AB19-1F422228504B}" destId="{D8243531-9D3F-43F4-90F6-806227E7E4C6}" srcOrd="1" destOrd="0" presId="urn:microsoft.com/office/officeart/2005/8/layout/target3"/>
    <dgm:cxn modelId="{EBC81CE2-018C-41AC-AE1E-17DA381CA1AF}" type="presParOf" srcId="{3259D87D-7509-417F-AB19-1F422228504B}" destId="{94A2F810-B32D-4268-9671-85B63FEEEFEF}" srcOrd="2" destOrd="0" presId="urn:microsoft.com/office/officeart/2005/8/layout/target3"/>
    <dgm:cxn modelId="{57EF8FE0-3C10-4AED-B131-1BB4615F0A5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7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Annem babam çok fazla oyun oynadığımı söylediğinde sinirleniyorum.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214D47-75AB-4BDE-9330-EE4AEE464F67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09AD984C-1478-45E1-997E-39C76106A12B}" type="presOf" srcId="{A3A1A164-9A30-48A1-BC7A-F97DA2DAEB4F}" destId="{94A2F810-B32D-4268-9671-85B63FEEEFEF}" srcOrd="0" destOrd="0" presId="urn:microsoft.com/office/officeart/2005/8/layout/target3"/>
    <dgm:cxn modelId="{CA92ABE9-81B7-4523-94D8-609606E40230}" type="presOf" srcId="{A3A1A164-9A30-48A1-BC7A-F97DA2DAEB4F}" destId="{9878A4AC-9637-4D5D-81F6-D2A78DA5E0B1}" srcOrd="1" destOrd="0" presId="urn:microsoft.com/office/officeart/2005/8/layout/target3"/>
    <dgm:cxn modelId="{20A4D7EB-6B53-4690-8C52-6FCA7BA269C1}" type="presParOf" srcId="{3259D87D-7509-417F-AB19-1F422228504B}" destId="{96F02EF8-5DC7-48B8-90D2-A3DA91170803}" srcOrd="0" destOrd="0" presId="urn:microsoft.com/office/officeart/2005/8/layout/target3"/>
    <dgm:cxn modelId="{4633E9F7-419E-46F5-A8EA-696C2DC72955}" type="presParOf" srcId="{3259D87D-7509-417F-AB19-1F422228504B}" destId="{D8243531-9D3F-43F4-90F6-806227E7E4C6}" srcOrd="1" destOrd="0" presId="urn:microsoft.com/office/officeart/2005/8/layout/target3"/>
    <dgm:cxn modelId="{00BFDF3C-6F8A-41E1-BBBE-055782A92974}" type="presParOf" srcId="{3259D87D-7509-417F-AB19-1F422228504B}" destId="{94A2F810-B32D-4268-9671-85B63FEEEFEF}" srcOrd="2" destOrd="0" presId="urn:microsoft.com/office/officeart/2005/8/layout/target3"/>
    <dgm:cxn modelId="{8607E7A5-20B4-48DF-B11F-0D5C9B7637D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8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 oynamadığım zamanlarda aklım oyunlarda kalıyor.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B1398D-2BAC-48B8-A569-D78D82C2D9E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54BF47-094B-4871-B2F6-119B233D08EB}" type="presOf" srcId="{2D318D19-66A0-4865-BA09-96114A896C75}" destId="{3259D87D-7509-417F-AB19-1F422228504B}" srcOrd="0" destOrd="0" presId="urn:microsoft.com/office/officeart/2005/8/layout/target3"/>
    <dgm:cxn modelId="{017D1974-4B84-4997-B48A-A2B1DE6973C9}" type="presOf" srcId="{A3A1A164-9A30-48A1-BC7A-F97DA2DAEB4F}" destId="{94A2F810-B32D-4268-9671-85B63FEEEFEF}" srcOrd="0" destOrd="0" presId="urn:microsoft.com/office/officeart/2005/8/layout/target3"/>
    <dgm:cxn modelId="{EA8F55BA-10B3-4DB4-9103-FDBF1DA729EC}" type="presParOf" srcId="{3259D87D-7509-417F-AB19-1F422228504B}" destId="{96F02EF8-5DC7-48B8-90D2-A3DA91170803}" srcOrd="0" destOrd="0" presId="urn:microsoft.com/office/officeart/2005/8/layout/target3"/>
    <dgm:cxn modelId="{22399E2B-CCE1-40E8-996D-9361F32683DE}" type="presParOf" srcId="{3259D87D-7509-417F-AB19-1F422228504B}" destId="{D8243531-9D3F-43F4-90F6-806227E7E4C6}" srcOrd="1" destOrd="0" presId="urn:microsoft.com/office/officeart/2005/8/layout/target3"/>
    <dgm:cxn modelId="{6802D608-E744-466C-83CA-63DED5A9B9E5}" type="presParOf" srcId="{3259D87D-7509-417F-AB19-1F422228504B}" destId="{94A2F810-B32D-4268-9671-85B63FEEEFEF}" srcOrd="2" destOrd="0" presId="urn:microsoft.com/office/officeart/2005/8/layout/target3"/>
    <dgm:cxn modelId="{F8A7AC33-282C-4B8C-9745-4D808AB4CFD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9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Oyunun başından çok zor kalkıyorum.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81EE19-728E-485B-81F5-9AD47F583F4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2355475-B2B5-4CAD-86DE-DC48737EF9DC}" type="presOf" srcId="{2D318D19-66A0-4865-BA09-96114A896C75}" destId="{3259D87D-7509-417F-AB19-1F422228504B}" srcOrd="0" destOrd="0" presId="urn:microsoft.com/office/officeart/2005/8/layout/target3"/>
    <dgm:cxn modelId="{036CB3C3-02BC-4567-A1D3-5B7DAB0ED433}" type="presOf" srcId="{A3A1A164-9A30-48A1-BC7A-F97DA2DAEB4F}" destId="{94A2F810-B32D-4268-9671-85B63FEEEFEF}" srcOrd="0" destOrd="0" presId="urn:microsoft.com/office/officeart/2005/8/layout/target3"/>
    <dgm:cxn modelId="{D0FF0378-A4C0-4012-9DF4-41BB03A92D94}" type="presParOf" srcId="{3259D87D-7509-417F-AB19-1F422228504B}" destId="{96F02EF8-5DC7-48B8-90D2-A3DA91170803}" srcOrd="0" destOrd="0" presId="urn:microsoft.com/office/officeart/2005/8/layout/target3"/>
    <dgm:cxn modelId="{A997249D-81B3-458B-B6FD-D1B25A50C537}" type="presParOf" srcId="{3259D87D-7509-417F-AB19-1F422228504B}" destId="{D8243531-9D3F-43F4-90F6-806227E7E4C6}" srcOrd="1" destOrd="0" presId="urn:microsoft.com/office/officeart/2005/8/layout/target3"/>
    <dgm:cxn modelId="{CAEE36FB-0ECC-4272-98A4-146B6A12E663}" type="presParOf" srcId="{3259D87D-7509-417F-AB19-1F422228504B}" destId="{94A2F810-B32D-4268-9671-85B63FEEEFEF}" srcOrd="2" destOrd="0" presId="urn:microsoft.com/office/officeart/2005/8/layout/target3"/>
    <dgm:cxn modelId="{5BB610B5-D3E4-4F47-A95C-B85BFFDD90B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ilkokul çağı öğrencilerine ve çocuklara yönelik hazırlanmış aşağıdaki kitapçıktan ulaşabilirsiniz: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2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5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7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86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9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9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53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7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9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7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3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9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 ve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971600" y="2060848"/>
            <a:ext cx="4680520" cy="2893412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 kullanımınızı </a:t>
            </a:r>
            <a:r>
              <a:rPr lang="tr-TR" sz="2400" dirty="0" smtClean="0"/>
              <a:t>sınırlayın.</a:t>
            </a:r>
          </a:p>
          <a:p>
            <a:pPr algn="ctr"/>
            <a:endParaRPr lang="tr-TR" sz="2400" i="1" dirty="0" smtClean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kendinize sınır çizmiş olursunuz.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7430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1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314575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771800" y="2060848"/>
            <a:ext cx="6120680" cy="3783693"/>
          </a:xfrm>
          <a:prstGeom prst="wedgeEllipseCallout">
            <a:avLst>
              <a:gd name="adj1" fmla="val -63187"/>
              <a:gd name="adj2" fmla="val 3353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Teknolojiden yararlanma ve kendinizle teknoloji kullanımınız arasına sınır koyma konusunda ailenizden yardım isteyin.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büyüklerinizin tecrübelerinden yararlanmış olursunuz.</a:t>
            </a:r>
          </a:p>
        </p:txBody>
      </p:sp>
    </p:spTree>
    <p:extLst>
      <p:ext uri="{BB962C8B-B14F-4D97-AF65-F5344CB8AC3E}">
        <p14:creationId xmlns:p14="http://schemas.microsoft.com/office/powerpoint/2010/main" val="13023896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32048" y="2060848"/>
            <a:ext cx="5580112" cy="3383067"/>
          </a:xfrm>
          <a:prstGeom prst="wedgeEllipseCallout">
            <a:avLst>
              <a:gd name="adj1" fmla="val 50916"/>
              <a:gd name="adj2" fmla="val 468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Zaten sınırlı zamanlarda yaptığınız teknolojiyle ilişkili işlerinizin ve çalışmalarınızın hemen ardına bir arkadaş buluşması veya zorunlu bir iş </a:t>
            </a:r>
            <a:r>
              <a:rPr lang="tr-TR" sz="2400" dirty="0" smtClean="0"/>
              <a:t>planlayın.</a:t>
            </a:r>
          </a:p>
          <a:p>
            <a:pPr algn="ctr"/>
            <a:endParaRPr lang="tr-TR" sz="1000" dirty="0" smtClean="0"/>
          </a:p>
          <a:p>
            <a:pPr algn="ctr"/>
            <a:r>
              <a:rPr lang="tr-TR" sz="2400" i="1" dirty="0" smtClean="0"/>
              <a:t> Böylece </a:t>
            </a:r>
            <a:r>
              <a:rPr lang="tr-TR" sz="2400" i="1" dirty="0"/>
              <a:t>ölçüyü kaçırmazsınız.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5144"/>
            <a:ext cx="1933575" cy="1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7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7" y="4005064"/>
            <a:ext cx="1933575" cy="273367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75856" y="1916831"/>
            <a:ext cx="5400600" cy="3338553"/>
          </a:xfrm>
          <a:prstGeom prst="wedgeEllipseCallout">
            <a:avLst>
              <a:gd name="adj1" fmla="val -67990"/>
              <a:gd name="adj2" fmla="val 298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 kullanımı ile ilgili kendinize hedefler belirleyin.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amaçsız ve boşu boşuna bir kullanıma kendinizi kaptırmamış olursunuz. </a:t>
            </a:r>
          </a:p>
        </p:txBody>
      </p:sp>
    </p:spTree>
    <p:extLst>
      <p:ext uri="{BB962C8B-B14F-4D97-AF65-F5344CB8AC3E}">
        <p14:creationId xmlns:p14="http://schemas.microsoft.com/office/powerpoint/2010/main" val="874394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23528" y="1628800"/>
            <a:ext cx="6012160" cy="3933146"/>
          </a:xfrm>
          <a:prstGeom prst="wedgeEllipseCallout">
            <a:avLst>
              <a:gd name="adj1" fmla="val 60567"/>
              <a:gd name="adj2" fmla="val 41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Odanıza, evin çeşitli yerlerine, bilgisayar ekranının yanı başına teknoloji bağımlılığının size neler kaybettireceğini hatırlatan sözler ve görseller asın.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aklınızı sürekli devrede tutarsınız.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509756" cy="1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6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7" y="4017392"/>
            <a:ext cx="1933575" cy="27090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005276" y="1584087"/>
            <a:ext cx="6103228" cy="3933145"/>
          </a:xfrm>
          <a:prstGeom prst="wedgeEllipseCallout">
            <a:avLst>
              <a:gd name="adj1" fmla="val -63811"/>
              <a:gd name="adj2" fmla="val 3060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Yapmak istediklerinizi listeleyin, listenizdekilerinden birini yaptıktan sonra listenizin en sonuna yeni bir isteğinizi </a:t>
            </a:r>
            <a:r>
              <a:rPr lang="tr-TR" sz="2400" dirty="0" smtClean="0"/>
              <a:t>yazın.</a:t>
            </a:r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hayatınızda teknoloji dışında da önem verdiğiniz şeyler olduğunu sürekli hatırlarsınız.</a:t>
            </a:r>
          </a:p>
        </p:txBody>
      </p:sp>
    </p:spTree>
    <p:extLst>
      <p:ext uri="{BB962C8B-B14F-4D97-AF65-F5344CB8AC3E}">
        <p14:creationId xmlns:p14="http://schemas.microsoft.com/office/powerpoint/2010/main" val="17298262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 smtClean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maddeler</a:t>
            </a:r>
            <a:r>
              <a:rPr lang="tr-TR" sz="2000" dirty="0" smtClean="0">
                <a:solidFill>
                  <a:schemeClr val="bg1"/>
                </a:solidFill>
              </a:rPr>
              <a:t> iç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 smtClean="0">
                <a:solidFill>
                  <a:schemeClr val="bg1"/>
                </a:solidFill>
              </a:rPr>
              <a:t>”,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seç</a:t>
            </a:r>
            <a:r>
              <a:rPr lang="en-US" sz="2000" dirty="0" smtClean="0">
                <a:solidFill>
                  <a:schemeClr val="bg1"/>
                </a:solidFill>
              </a:rPr>
              <a:t>in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347122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49364"/>
              </p:ext>
            </p:extLst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51256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</p:spTree>
    <p:extLst>
      <p:ext uri="{BB962C8B-B14F-4D97-AF65-F5344CB8AC3E}">
        <p14:creationId xmlns:p14="http://schemas.microsoft.com/office/powerpoint/2010/main" val="578425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527829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899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3226054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686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7833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ye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200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ağımlı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 olan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ir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k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işinin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h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ayatında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n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eler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d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eğişir? Bu kişi neler yapar, neler yapmaz?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143426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1872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027538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282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74597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457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261106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420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347711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240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97506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64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388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172788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26876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764704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25785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276872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299695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085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23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9816" y="1196752"/>
            <a:ext cx="8518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+mn-lt"/>
              </a:rPr>
              <a:t>Bir kişinin bir şeye bağımlı olması, onsuz yaşayamaması, onsuz </a:t>
            </a:r>
            <a:r>
              <a:rPr lang="tr-TR" sz="2000" dirty="0" smtClean="0">
                <a:latin typeface="+mn-lt"/>
              </a:rPr>
              <a:t>olduğunda mutsuz </a:t>
            </a:r>
            <a:r>
              <a:rPr lang="tr-TR" sz="2000" dirty="0">
                <a:latin typeface="+mn-lt"/>
              </a:rPr>
              <a:t>olması bağımlılık olarak adlandırılır</a:t>
            </a:r>
            <a:r>
              <a:rPr lang="tr-TR" sz="2000" dirty="0" smtClean="0">
                <a:latin typeface="+mn-lt"/>
              </a:rPr>
              <a:t>. Bir kişi…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683568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dirty="0" err="1" smtClean="0">
                <a:solidFill>
                  <a:srgbClr val="FF0000"/>
                </a:solidFill>
                <a:latin typeface="+mn-lt"/>
              </a:rPr>
              <a:t>lık</a:t>
            </a:r>
            <a:endParaRPr lang="en-US" sz="4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2"/>
          <p:cNvSpPr/>
          <p:nvPr/>
        </p:nvSpPr>
        <p:spPr>
          <a:xfrm rot="21063236">
            <a:off x="229331" y="2265757"/>
            <a:ext cx="233368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</a:t>
            </a:r>
            <a:r>
              <a:rPr lang="tr-TR" sz="1600" b="1" dirty="0" smtClean="0">
                <a:latin typeface="+mn-lt"/>
              </a:rPr>
              <a:t>evamlı </a:t>
            </a:r>
            <a:r>
              <a:rPr lang="tr-TR" sz="1600" b="1" dirty="0">
                <a:latin typeface="+mn-lt"/>
              </a:rPr>
              <a:t>bilgisayar oyunu </a:t>
            </a:r>
            <a:r>
              <a:rPr lang="tr-TR" sz="1600" b="1" dirty="0" smtClean="0">
                <a:latin typeface="+mn-lt"/>
              </a:rPr>
              <a:t>oynamak istiyorsa</a:t>
            </a:r>
            <a:r>
              <a:rPr lang="tr-TR" sz="1600" b="1" dirty="0" smtClean="0"/>
              <a:t>…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6" name="Dikdörtgen 2"/>
          <p:cNvSpPr/>
          <p:nvPr/>
        </p:nvSpPr>
        <p:spPr>
          <a:xfrm rot="456589">
            <a:off x="397510" y="3298855"/>
            <a:ext cx="249113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</a:t>
            </a:r>
            <a:r>
              <a:rPr lang="tr-TR" sz="1600" b="1" dirty="0" smtClean="0">
                <a:latin typeface="+mn-lt"/>
              </a:rPr>
              <a:t>başındayken zamanın </a:t>
            </a:r>
            <a:r>
              <a:rPr lang="tr-TR" sz="1600" b="1" dirty="0">
                <a:latin typeface="+mn-lt"/>
              </a:rPr>
              <a:t>nasıl geçtiğini </a:t>
            </a:r>
            <a:r>
              <a:rPr lang="tr-TR" sz="1600" b="1" dirty="0" smtClean="0">
                <a:latin typeface="+mn-lt"/>
              </a:rPr>
              <a:t>fark etmiyorsa</a:t>
            </a:r>
            <a:r>
              <a:rPr lang="tr-TR" sz="1600" b="1" dirty="0" smtClean="0"/>
              <a:t>…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9" name="Dikdörtgen 2"/>
          <p:cNvSpPr/>
          <p:nvPr/>
        </p:nvSpPr>
        <p:spPr>
          <a:xfrm rot="21258390">
            <a:off x="222866" y="4542813"/>
            <a:ext cx="252865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</a:t>
            </a:r>
            <a:r>
              <a:rPr lang="tr-TR" sz="1600" b="1" dirty="0" smtClean="0">
                <a:latin typeface="+mn-lt"/>
              </a:rPr>
              <a:t>vb. başında geçirdiği vakti </a:t>
            </a:r>
            <a:r>
              <a:rPr lang="tr-TR" sz="1600" b="1" dirty="0">
                <a:latin typeface="+mn-lt"/>
              </a:rPr>
              <a:t>her geçen </a:t>
            </a:r>
            <a:r>
              <a:rPr lang="tr-TR" sz="1600" b="1" dirty="0" smtClean="0">
                <a:latin typeface="+mn-lt"/>
              </a:rPr>
              <a:t>gün çoğaltıyorsa…</a:t>
            </a:r>
          </a:p>
        </p:txBody>
      </p:sp>
      <p:sp>
        <p:nvSpPr>
          <p:cNvPr id="10" name="Dikdörtgen 2"/>
          <p:cNvSpPr/>
          <p:nvPr/>
        </p:nvSpPr>
        <p:spPr>
          <a:xfrm rot="445206">
            <a:off x="2844924" y="4470355"/>
            <a:ext cx="2945446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Kendisine ç</a:t>
            </a:r>
            <a:r>
              <a:rPr lang="tr-TR" sz="1600" b="1" dirty="0" smtClean="0">
                <a:latin typeface="+mn-lt"/>
              </a:rPr>
              <a:t>ok </a:t>
            </a:r>
            <a:r>
              <a:rPr lang="tr-TR" sz="1600" b="1" dirty="0">
                <a:latin typeface="+mn-lt"/>
              </a:rPr>
              <a:t>fazla bilgisayar oyunu </a:t>
            </a:r>
            <a:r>
              <a:rPr lang="tr-TR" sz="1600" b="1" dirty="0" smtClean="0">
                <a:latin typeface="+mn-lt"/>
              </a:rPr>
              <a:t>oynadığı, artık </a:t>
            </a:r>
            <a:r>
              <a:rPr lang="tr-TR" sz="1600" b="1" dirty="0">
                <a:latin typeface="+mn-lt"/>
              </a:rPr>
              <a:t>kapatması </a:t>
            </a:r>
            <a:r>
              <a:rPr lang="tr-TR" sz="1600" b="1" dirty="0" smtClean="0">
                <a:latin typeface="+mn-lt"/>
              </a:rPr>
              <a:t>gerektiği hatırlatıldığında sinirleniyor</a:t>
            </a:r>
            <a:r>
              <a:rPr lang="tr-TR" sz="1600" b="1" dirty="0">
                <a:latin typeface="+mn-lt"/>
              </a:rPr>
              <a:t>, </a:t>
            </a:r>
            <a:r>
              <a:rPr lang="tr-TR" sz="1600" b="1" dirty="0" smtClean="0">
                <a:latin typeface="+mn-lt"/>
              </a:rPr>
              <a:t>hırçınlaşıyorsa…</a:t>
            </a:r>
          </a:p>
        </p:txBody>
      </p:sp>
      <p:sp>
        <p:nvSpPr>
          <p:cNvPr id="11" name="Dikdörtgen 2"/>
          <p:cNvSpPr/>
          <p:nvPr/>
        </p:nvSpPr>
        <p:spPr>
          <a:xfrm rot="276276">
            <a:off x="3142231" y="2153285"/>
            <a:ext cx="233628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O</a:t>
            </a:r>
            <a:r>
              <a:rPr lang="tr-TR" sz="1600" b="1" dirty="0" smtClean="0">
                <a:latin typeface="+mn-lt"/>
              </a:rPr>
              <a:t>yun oynamadığı zamanlarda aklı </a:t>
            </a:r>
            <a:r>
              <a:rPr lang="tr-TR" sz="1600" b="1" dirty="0">
                <a:latin typeface="+mn-lt"/>
              </a:rPr>
              <a:t>hep </a:t>
            </a:r>
            <a:r>
              <a:rPr lang="tr-TR" sz="1600" b="1" dirty="0" smtClean="0">
                <a:latin typeface="+mn-lt"/>
              </a:rPr>
              <a:t>oyunlarında kalıyorsa…</a:t>
            </a:r>
          </a:p>
        </p:txBody>
      </p:sp>
      <p:sp>
        <p:nvSpPr>
          <p:cNvPr id="12" name="Dikdörtgen 2"/>
          <p:cNvSpPr/>
          <p:nvPr/>
        </p:nvSpPr>
        <p:spPr>
          <a:xfrm rot="21335390">
            <a:off x="3124779" y="3298855"/>
            <a:ext cx="2586514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</a:t>
            </a:r>
            <a:r>
              <a:rPr lang="tr-TR" sz="1600" b="1" dirty="0" smtClean="0">
                <a:latin typeface="+mn-lt"/>
              </a:rPr>
              <a:t>vb. başında olmadığı </a:t>
            </a:r>
            <a:r>
              <a:rPr lang="tr-TR" sz="1600" b="1" dirty="0">
                <a:latin typeface="+mn-lt"/>
              </a:rPr>
              <a:t>zamanlarda </a:t>
            </a:r>
            <a:r>
              <a:rPr lang="tr-TR" sz="1600" b="1" dirty="0" smtClean="0">
                <a:latin typeface="+mn-lt"/>
              </a:rPr>
              <a:t>öfkeli, huzursuz, asabi oluyorsa…</a:t>
            </a:r>
          </a:p>
        </p:txBody>
      </p:sp>
      <p:sp>
        <p:nvSpPr>
          <p:cNvPr id="13" name="Dikdörtgen 2"/>
          <p:cNvSpPr/>
          <p:nvPr/>
        </p:nvSpPr>
        <p:spPr>
          <a:xfrm rot="21327134">
            <a:off x="6379060" y="2148033"/>
            <a:ext cx="276921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</a:t>
            </a:r>
            <a:r>
              <a:rPr lang="tr-TR" sz="1600" b="1" dirty="0" smtClean="0">
                <a:latin typeface="+mn-lt"/>
              </a:rPr>
              <a:t>yüzünden arkadaşlarından </a:t>
            </a:r>
            <a:r>
              <a:rPr lang="tr-TR" sz="1600" b="1" dirty="0">
                <a:latin typeface="+mn-lt"/>
              </a:rPr>
              <a:t>uzak </a:t>
            </a:r>
            <a:r>
              <a:rPr lang="tr-TR" sz="1600" b="1" dirty="0" smtClean="0">
                <a:latin typeface="+mn-lt"/>
              </a:rPr>
              <a:t>kalıyor, ailesi </a:t>
            </a:r>
            <a:r>
              <a:rPr lang="tr-TR" sz="1600" b="1" dirty="0">
                <a:latin typeface="+mn-lt"/>
              </a:rPr>
              <a:t>ile arası </a:t>
            </a:r>
            <a:r>
              <a:rPr lang="tr-TR" sz="1600" b="1" dirty="0" smtClean="0">
                <a:latin typeface="+mn-lt"/>
              </a:rPr>
              <a:t>bozuluyorsa…</a:t>
            </a:r>
          </a:p>
        </p:txBody>
      </p:sp>
      <p:sp>
        <p:nvSpPr>
          <p:cNvPr id="14" name="Dikdörtgen 2"/>
          <p:cNvSpPr/>
          <p:nvPr/>
        </p:nvSpPr>
        <p:spPr>
          <a:xfrm rot="247984">
            <a:off x="6158126" y="3300123"/>
            <a:ext cx="2448271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Y</a:t>
            </a:r>
            <a:r>
              <a:rPr lang="tr-TR" sz="1600" b="1" dirty="0" smtClean="0">
                <a:latin typeface="+mn-lt"/>
              </a:rPr>
              <a:t>emeklerini </a:t>
            </a:r>
            <a:r>
              <a:rPr lang="tr-TR" sz="1600" b="1" dirty="0">
                <a:latin typeface="+mn-lt"/>
              </a:rPr>
              <a:t>bile bilgisayar, </a:t>
            </a:r>
            <a:r>
              <a:rPr lang="tr-TR" sz="1600" b="1" dirty="0" smtClean="0">
                <a:latin typeface="+mn-lt"/>
              </a:rPr>
              <a:t>tablet vb</a:t>
            </a:r>
            <a:r>
              <a:rPr lang="tr-TR" sz="1600" b="1" dirty="0">
                <a:latin typeface="+mn-lt"/>
              </a:rPr>
              <a:t>. başında yemek </a:t>
            </a:r>
            <a:r>
              <a:rPr lang="tr-TR" sz="1600" b="1" dirty="0" smtClean="0">
                <a:latin typeface="+mn-lt"/>
              </a:rPr>
              <a:t>istiyorsa…</a:t>
            </a:r>
          </a:p>
        </p:txBody>
      </p:sp>
      <p:sp>
        <p:nvSpPr>
          <p:cNvPr id="15" name="Dikdörtgen 2"/>
          <p:cNvSpPr/>
          <p:nvPr/>
        </p:nvSpPr>
        <p:spPr>
          <a:xfrm rot="21221208">
            <a:off x="6041535" y="4449255"/>
            <a:ext cx="288601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söz </a:t>
            </a:r>
            <a:r>
              <a:rPr lang="tr-TR" sz="1600" b="1" dirty="0" smtClean="0">
                <a:latin typeface="+mn-lt"/>
              </a:rPr>
              <a:t>konusu olduğunda kendisine söz geçiremiyorsa…</a:t>
            </a:r>
          </a:p>
        </p:txBody>
      </p:sp>
      <p:sp>
        <p:nvSpPr>
          <p:cNvPr id="16" name="Dikdörtgen 2"/>
          <p:cNvSpPr/>
          <p:nvPr/>
        </p:nvSpPr>
        <p:spPr>
          <a:xfrm rot="259260">
            <a:off x="5750595" y="5572310"/>
            <a:ext cx="3404801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 </a:t>
            </a:r>
            <a:r>
              <a:rPr lang="tr-TR" sz="1600" b="1" dirty="0">
                <a:latin typeface="+mn-lt"/>
              </a:rPr>
              <a:t>oyunları yüzünden</a:t>
            </a:r>
          </a:p>
          <a:p>
            <a:r>
              <a:rPr lang="tr-TR" sz="1600" b="1" dirty="0">
                <a:latin typeface="+mn-lt"/>
              </a:rPr>
              <a:t>uykusuz kalıyor, derslerine </a:t>
            </a:r>
            <a:r>
              <a:rPr lang="tr-TR" sz="1600" b="1" dirty="0" smtClean="0">
                <a:latin typeface="+mn-lt"/>
              </a:rPr>
              <a:t>çalışmıyor ve başarısı düşüyorsa</a:t>
            </a:r>
            <a:r>
              <a:rPr lang="tr-TR" sz="1600" b="1" dirty="0">
                <a:latin typeface="+mn-lt"/>
              </a:rPr>
              <a:t>...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17" name="Dikdörtgen 2"/>
          <p:cNvSpPr/>
          <p:nvPr/>
        </p:nvSpPr>
        <p:spPr>
          <a:xfrm>
            <a:off x="107504" y="6093296"/>
            <a:ext cx="5740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…o kişi bir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teknoloji bağımlısıdır.</a:t>
            </a:r>
            <a:endParaRPr lang="tr-TR" sz="32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326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5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87" y="0"/>
            <a:ext cx="486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43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22303" y="4696271"/>
            <a:ext cx="4899390" cy="444580"/>
          </a:xfrm>
          <a:prstGeom prst="rect">
            <a:avLst/>
          </a:prstGeom>
        </p:spPr>
        <p:txBody>
          <a:bodyPr/>
          <a:lstStyle>
            <a:lvl1pPr algn="l" defTabSz="540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14" dirty="0" smtClean="0"/>
              <a:t>Fotoğraflar ve </a:t>
            </a:r>
            <a:r>
              <a:rPr lang="tr-TR" sz="1814" dirty="0"/>
              <a:t>Grafik </a:t>
            </a:r>
            <a:r>
              <a:rPr lang="tr-TR" sz="1814" dirty="0" smtClean="0"/>
              <a:t>Çalışmaları</a:t>
            </a:r>
            <a:endParaRPr lang="en-US" sz="1814" dirty="0"/>
          </a:p>
        </p:txBody>
      </p:sp>
      <p:sp>
        <p:nvSpPr>
          <p:cNvPr id="9" name="TextBox 8"/>
          <p:cNvSpPr txBox="1"/>
          <p:nvPr/>
        </p:nvSpPr>
        <p:spPr>
          <a:xfrm>
            <a:off x="348106" y="5197219"/>
            <a:ext cx="842906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Oğan </a:t>
            </a:r>
            <a:r>
              <a:rPr lang="tr-TR" sz="1300" dirty="0" err="1"/>
              <a:t>Kandemiroğlu</a:t>
            </a:r>
            <a:r>
              <a:rPr lang="tr-TR" sz="1300" dirty="0"/>
              <a:t> © </a:t>
            </a:r>
            <a:r>
              <a:rPr lang="tr-TR" sz="1300" dirty="0" smtClean="0"/>
              <a:t>Yeşilay</a:t>
            </a:r>
          </a:p>
          <a:p>
            <a:pPr algn="ctr"/>
            <a:endParaRPr lang="tr-TR" sz="1300" dirty="0"/>
          </a:p>
          <a:p>
            <a:pPr algn="ctr"/>
            <a:r>
              <a:rPr lang="en-US" sz="1300" dirty="0" smtClean="0"/>
              <a:t>© </a:t>
            </a:r>
            <a:r>
              <a:rPr lang="en-US" sz="1300" dirty="0"/>
              <a:t>Friax74</a:t>
            </a:r>
            <a:r>
              <a:rPr lang="en-US" sz="1300" dirty="0" smtClean="0"/>
              <a:t>, ©</a:t>
            </a:r>
            <a:r>
              <a:rPr lang="tr-TR" sz="1300" dirty="0" smtClean="0"/>
              <a:t> </a:t>
            </a:r>
            <a:r>
              <a:rPr lang="tr-TR" sz="1300" dirty="0" err="1" smtClean="0"/>
              <a:t>olly</a:t>
            </a:r>
            <a:r>
              <a:rPr lang="en-US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 smtClean="0"/>
              <a:t>Mumpitz</a:t>
            </a:r>
            <a:r>
              <a:rPr lang="tr-TR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 smtClean="0"/>
              <a:t>virinaflora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Ljupco</a:t>
            </a:r>
            <a:r>
              <a:rPr lang="tr-TR" sz="1300" dirty="0" smtClean="0"/>
              <a:t> </a:t>
            </a:r>
            <a:r>
              <a:rPr lang="tr-TR" sz="1300" dirty="0" err="1" smtClean="0"/>
              <a:t>Smokovski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Vesna</a:t>
            </a:r>
            <a:r>
              <a:rPr lang="tr-TR" sz="1300" dirty="0" smtClean="0"/>
              <a:t> </a:t>
            </a:r>
            <a:r>
              <a:rPr lang="tr-TR" sz="1300" dirty="0" err="1" smtClean="0"/>
              <a:t>Cvorovic</a:t>
            </a:r>
            <a:r>
              <a:rPr lang="tr-TR" sz="1300" dirty="0"/>
              <a:t>, © </a:t>
            </a:r>
            <a:r>
              <a:rPr lang="tr-TR" sz="1300" dirty="0" err="1" smtClean="0"/>
              <a:t>Igarts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Baillou</a:t>
            </a:r>
            <a:r>
              <a:rPr lang="tr-TR" sz="1300" dirty="0" smtClean="0"/>
              <a:t>, </a:t>
            </a:r>
          </a:p>
          <a:p>
            <a:pPr algn="ctr"/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brunopetrozza</a:t>
            </a:r>
            <a:r>
              <a:rPr lang="tr-TR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/>
              <a:t>atikom</a:t>
            </a:r>
            <a:r>
              <a:rPr lang="en-US" sz="1300" dirty="0" smtClean="0"/>
              <a:t>   </a:t>
            </a:r>
            <a:r>
              <a:rPr lang="en-US" sz="1300" dirty="0"/>
              <a:t>– Fotolia.com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" y="6099018"/>
            <a:ext cx="9143520" cy="75898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57" y="2662130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27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b="1" dirty="0" err="1" smtClean="0">
                <a:solidFill>
                  <a:srgbClr val="FF0000"/>
                </a:solidFill>
                <a:latin typeface="+mn-lt"/>
              </a:rPr>
              <a:t>sı</a:t>
            </a:r>
            <a:r>
              <a:rPr lang="tr-TR" sz="4200" b="1" dirty="0" smtClean="0">
                <a:solidFill>
                  <a:srgbClr val="FF0000"/>
                </a:solidFill>
                <a:latin typeface="+mn-lt"/>
              </a:rPr>
              <a:t> Olan Kişi…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1268760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kişi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hayatının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büyük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bölümünü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teknoloji</a:t>
            </a:r>
            <a:r>
              <a:rPr lang="tr-TR" sz="2000" dirty="0" err="1">
                <a:solidFill>
                  <a:schemeClr val="bg1"/>
                </a:solidFill>
                <a:latin typeface="+mn-lt"/>
              </a:rPr>
              <a:t>yi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tr-TR" sz="2000" dirty="0" err="1">
                <a:solidFill>
                  <a:schemeClr val="bg1"/>
                </a:solidFill>
                <a:latin typeface="+mn-lt"/>
              </a:rPr>
              <a:t>mak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için ayırır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zorunda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olduğu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işleri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yapmaz</a:t>
            </a:r>
            <a:endParaRPr lang="tr-TR" sz="2000" dirty="0">
              <a:solidFill>
                <a:schemeClr val="bg1"/>
              </a:solidFill>
              <a:latin typeface="+mn-lt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yapmak zorunda olduğu işleri 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durmadan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erteler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178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Kısacası </a:t>
            </a:r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tr-T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endParaRPr lang="en-US" sz="4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708920"/>
            <a:ext cx="5689764" cy="286232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bağımlılığı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teknolojiyi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kullanmada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onunla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ilişkide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kişinin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iradesini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kaybetmesi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kendini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denetleyememesi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onsuz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sürememeye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başlaması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hâlidir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kişide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kullanımı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onunla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bağlantılı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eylemler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kişinin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hayatının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ciddi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bölümünü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kaplar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zorunda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olduğu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işleri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yapmaz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durmadan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erteler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Nasıl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87" y="2649847"/>
            <a:ext cx="2032839" cy="256370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85270" y="1349129"/>
            <a:ext cx="2270506" cy="1536171"/>
          </a:xfrm>
          <a:prstGeom prst="wedgeEllipseCallout">
            <a:avLst>
              <a:gd name="adj1" fmla="val 66603"/>
              <a:gd name="adj2" fmla="val 516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Merak ediyorum!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Nasıl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671900" y="1196752"/>
            <a:ext cx="5194181" cy="1638582"/>
            <a:chOff x="3671900" y="1196752"/>
            <a:chExt cx="5194181" cy="1638582"/>
          </a:xfrm>
        </p:grpSpPr>
        <p:sp>
          <p:nvSpPr>
            <p:cNvPr id="14" name="Right Arrow 13"/>
            <p:cNvSpPr/>
            <p:nvPr/>
          </p:nvSpPr>
          <p:spPr>
            <a:xfrm>
              <a:off x="3671900" y="1742705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</a:t>
              </a:r>
              <a:endParaRPr lang="tr-TR" dirty="0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6300192" y="1196752"/>
              <a:ext cx="2565889" cy="1638582"/>
            </a:xfrm>
            <a:prstGeom prst="wedgeEllipseCallout">
              <a:avLst>
                <a:gd name="adj1" fmla="val -67397"/>
                <a:gd name="adj2" fmla="val 5376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Arkadaşlarımın hepsi oynuyor!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0" y="2560253"/>
            <a:ext cx="2334189" cy="259693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29071" y="3119591"/>
            <a:ext cx="2437010" cy="3477761"/>
            <a:chOff x="6429071" y="3119591"/>
            <a:chExt cx="2437010" cy="3477761"/>
          </a:xfrm>
        </p:grpSpPr>
        <p:sp>
          <p:nvSpPr>
            <p:cNvPr id="12" name="Oval Callout 11"/>
            <p:cNvSpPr/>
            <p:nvPr/>
          </p:nvSpPr>
          <p:spPr>
            <a:xfrm>
              <a:off x="6429071" y="4941168"/>
              <a:ext cx="2437010" cy="1656184"/>
            </a:xfrm>
            <a:prstGeom prst="wedgeEllipseCallout">
              <a:avLst>
                <a:gd name="adj1" fmla="val -61359"/>
                <a:gd name="adj2" fmla="val -68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Yapacak hiçbir şey yok!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6891492" y="3501166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</a:t>
              </a:r>
              <a:endParaRPr lang="tr-TR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40" y="2496381"/>
            <a:ext cx="1465834" cy="261271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74243" y="4941168"/>
            <a:ext cx="4909825" cy="1656184"/>
            <a:chOff x="274243" y="4941168"/>
            <a:chExt cx="4909825" cy="1656184"/>
          </a:xfrm>
        </p:grpSpPr>
        <p:sp>
          <p:nvSpPr>
            <p:cNvPr id="13" name="Oval Callout 12"/>
            <p:cNvSpPr/>
            <p:nvPr/>
          </p:nvSpPr>
          <p:spPr>
            <a:xfrm>
              <a:off x="274243" y="4941168"/>
              <a:ext cx="2497557" cy="1656184"/>
            </a:xfrm>
            <a:prstGeom prst="wedgeEllipseCallout">
              <a:avLst>
                <a:gd name="adj1" fmla="val 69926"/>
                <a:gd name="adj2" fmla="val -5257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Ben onsuz yapamam!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10800000" flipV="1">
              <a:off x="3671900" y="5394751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3</a:t>
              </a:r>
              <a:endParaRPr lang="tr-TR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04" y="2555744"/>
            <a:ext cx="1733716" cy="25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2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Neden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39552" y="1628800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+mn-lt"/>
              </a:rPr>
              <a:t>Bağımlılığın </a:t>
            </a:r>
            <a:r>
              <a:rPr lang="tr-TR" sz="2800" dirty="0">
                <a:latin typeface="+mn-lt"/>
              </a:rPr>
              <a:t>ne olduğunu bilmemekten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Bağımlılığın sonuçlarını bilmemekten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Merak duygusunu kontrol edememekten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Can sıkıntısından ve yapacak daha iyi bir şey bulamamaktan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Problemlerini nasıl çözeceğini </a:t>
            </a:r>
            <a:r>
              <a:rPr lang="tr-TR" sz="2800" dirty="0" smtClean="0">
                <a:latin typeface="+mn-lt"/>
              </a:rPr>
              <a:t>bilememekten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459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Teknolojiye Bağımlı Olmanın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2395130"/>
            <a:ext cx="2808312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Saldırganlıkta artma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18" y="1609526"/>
            <a:ext cx="504056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Düşünme kabiliyetinde ve yeteneklerinde </a:t>
            </a:r>
            <a:r>
              <a:rPr lang="tr-TR" dirty="0" smtClean="0">
                <a:solidFill>
                  <a:schemeClr val="tx1"/>
                </a:solidFill>
              </a:rPr>
              <a:t>zayıflama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502" y="1220371"/>
            <a:ext cx="3483591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İnsanlarla </a:t>
            </a:r>
            <a:r>
              <a:rPr lang="tr-TR" sz="2200" dirty="0">
                <a:solidFill>
                  <a:schemeClr val="tx1"/>
                </a:solidFill>
              </a:rPr>
              <a:t>ilişkilerde </a:t>
            </a:r>
            <a:r>
              <a:rPr lang="tr-TR" sz="2200" dirty="0" smtClean="0">
                <a:solidFill>
                  <a:schemeClr val="tx1"/>
                </a:solidFill>
              </a:rPr>
              <a:t>bozulma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19" y="2032166"/>
            <a:ext cx="319497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600" dirty="0" smtClean="0">
                <a:solidFill>
                  <a:schemeClr val="tx1"/>
                </a:solidFill>
              </a:rPr>
              <a:t>Genel </a:t>
            </a:r>
            <a:r>
              <a:rPr lang="tr-TR" sz="2600" dirty="0">
                <a:solidFill>
                  <a:schemeClr val="tx1"/>
                </a:solidFill>
              </a:rPr>
              <a:t>sağlık </a:t>
            </a:r>
            <a:r>
              <a:rPr lang="tr-TR" sz="2600" dirty="0" smtClean="0">
                <a:solidFill>
                  <a:schemeClr val="tx1"/>
                </a:solidFill>
              </a:rPr>
              <a:t>sorunları</a:t>
            </a:r>
            <a:endParaRPr lang="tr-TR" sz="2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6021" y="2678130"/>
            <a:ext cx="3191795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Sosyal </a:t>
            </a:r>
            <a:r>
              <a:rPr lang="tr-TR" sz="2200" dirty="0">
                <a:solidFill>
                  <a:schemeClr val="tx1"/>
                </a:solidFill>
              </a:rPr>
              <a:t>gelişimde </a:t>
            </a:r>
            <a:r>
              <a:rPr lang="tr-TR" sz="2200" dirty="0" smtClean="0">
                <a:solidFill>
                  <a:schemeClr val="tx1"/>
                </a:solidFill>
              </a:rPr>
              <a:t>gerileme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971" y="2200021"/>
            <a:ext cx="1997968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Öz </a:t>
            </a:r>
            <a:r>
              <a:rPr lang="tr-TR" dirty="0">
                <a:solidFill>
                  <a:schemeClr val="tx1"/>
                </a:solidFill>
              </a:rPr>
              <a:t>güvende </a:t>
            </a:r>
            <a:r>
              <a:rPr lang="tr-TR" dirty="0" smtClean="0">
                <a:solidFill>
                  <a:schemeClr val="tx1"/>
                </a:solidFill>
              </a:rPr>
              <a:t>düşüş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44" y="3285581"/>
            <a:ext cx="167198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Yalnızlaşma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4037491"/>
            <a:ext cx="360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+mn-lt"/>
              </a:rPr>
              <a:t>Başkalarıyla ilişki kurmakta </a:t>
            </a:r>
            <a:r>
              <a:rPr lang="tr-TR" dirty="0" smtClean="0">
                <a:latin typeface="+mn-lt"/>
              </a:rPr>
              <a:t>zorlanma</a:t>
            </a:r>
            <a:endParaRPr lang="tr-TR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209" y="4803731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+mn-lt"/>
              </a:rPr>
              <a:t>Baş </a:t>
            </a:r>
            <a:r>
              <a:rPr lang="tr-TR" sz="3200" dirty="0" smtClean="0">
                <a:latin typeface="+mn-lt"/>
              </a:rPr>
              <a:t>ağrısı</a:t>
            </a:r>
            <a:endParaRPr lang="tr-TR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5122" y="6258925"/>
            <a:ext cx="1947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smtClean="0">
                <a:latin typeface="+mn-lt"/>
              </a:rPr>
              <a:t>Uykusuzluk</a:t>
            </a:r>
            <a:endParaRPr lang="tr-TR" sz="3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953" y="4465924"/>
            <a:ext cx="512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Spor, müzik, sanat gibi faaliyetlerden geri </a:t>
            </a:r>
            <a:r>
              <a:rPr lang="tr-TR" sz="2000" dirty="0" smtClean="0">
                <a:latin typeface="+mn-lt"/>
              </a:rPr>
              <a:t>kalma</a:t>
            </a:r>
            <a:endParaRPr lang="tr-TR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9469" y="4978380"/>
            <a:ext cx="394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+mn-lt"/>
              </a:rPr>
              <a:t>Ders başarısında </a:t>
            </a:r>
            <a:r>
              <a:rPr lang="tr-TR" sz="2800" dirty="0" smtClean="0">
                <a:latin typeface="+mn-lt"/>
              </a:rPr>
              <a:t>gerileme</a:t>
            </a:r>
            <a:endParaRPr lang="tr-TR" sz="2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32" y="5631184"/>
            <a:ext cx="399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+mn-lt"/>
              </a:rPr>
              <a:t>İskelet ve kas sisteminde </a:t>
            </a:r>
            <a:r>
              <a:rPr lang="tr-TR" sz="2400" dirty="0" smtClean="0">
                <a:latin typeface="+mn-lt"/>
              </a:rPr>
              <a:t>hasar</a:t>
            </a:r>
            <a:endParaRPr lang="tr-TR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0142" y="6029182"/>
            <a:ext cx="29061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+mn-lt"/>
              </a:rPr>
              <a:t>Duygularda </a:t>
            </a:r>
            <a:r>
              <a:rPr lang="tr-TR" sz="2600" dirty="0" smtClean="0">
                <a:latin typeface="+mn-lt"/>
              </a:rPr>
              <a:t>körelme</a:t>
            </a:r>
            <a:endParaRPr lang="tr-TR" sz="2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6300670"/>
            <a:ext cx="17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Dikkat </a:t>
            </a:r>
            <a:r>
              <a:rPr lang="tr-TR" sz="2000" dirty="0" smtClean="0">
                <a:latin typeface="+mn-lt"/>
              </a:rPr>
              <a:t>eksikliği</a:t>
            </a:r>
            <a:endParaRPr lang="tr-TR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6662" y="2979871"/>
            <a:ext cx="343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Sabır ve tahammülde </a:t>
            </a:r>
            <a:r>
              <a:rPr lang="tr-TR" sz="2000" dirty="0" smtClean="0">
                <a:latin typeface="+mn-lt"/>
              </a:rPr>
              <a:t>zayıflama</a:t>
            </a:r>
            <a:endParaRPr lang="tr-TR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9418" y="3607803"/>
            <a:ext cx="4332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+mn-lt"/>
              </a:rPr>
              <a:t>Dengesiz ve sağlıksız </a:t>
            </a:r>
            <a:r>
              <a:rPr lang="tr-TR" sz="2600" dirty="0" smtClean="0">
                <a:latin typeface="+mn-lt"/>
              </a:rPr>
              <a:t>beslenme</a:t>
            </a:r>
            <a:endParaRPr lang="tr-TR" sz="2600" dirty="0">
              <a:latin typeface="+mn-lt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8" grpId="0"/>
      <p:bldP spid="9" grpId="0"/>
      <p:bldP spid="10" grpId="0"/>
      <p:bldP spid="11" grpId="0"/>
      <p:bldP spid="3" grpId="0"/>
      <p:bldP spid="4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1758</Words>
  <Application>Microsoft Office PowerPoint</Application>
  <PresentationFormat>Ekran Gösterisi (4:3)</PresentationFormat>
  <Paragraphs>222</Paragraphs>
  <Slides>33</Slides>
  <Notes>33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Fuat Arca</cp:lastModifiedBy>
  <cp:revision>1411</cp:revision>
  <dcterms:created xsi:type="dcterms:W3CDTF">2010-12-23T09:12:01Z</dcterms:created>
  <dcterms:modified xsi:type="dcterms:W3CDTF">2015-02-24T15:28:10Z</dcterms:modified>
</cp:coreProperties>
</file>